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3"/>
  </p:sldMasterIdLst>
  <p:sldIdLst>
    <p:sldId xmlns:deepml="http://www.deepl.com/document-translation/deepml" id="285" r:id="Rcbf0daca68a64722" deepml:banner=""/>
    <p:sldId id="271" r:id="rId4"/>
    <p:sldId id="274" r:id="rId5"/>
    <p:sldId id="284" r:id="rId6"/>
    <p:sldId id="272" r:id="rId7"/>
  </p:sldIdLst>
  <p:sldSz cx="12192000" cy="6858000"/>
  <p:notesSz cx="6858000" cy="9144000"/>
  <p:embeddedFontLst>
    <p:embeddedFont>
      <p:font typeface="Montserrat" panose="00000500000000000000" pitchFamily="2" charset="0"/>
      <p:regular r:id="rId8"/>
      <p:bold r:id="rId9"/>
      <p:italic r:id="rId10"/>
      <p:boldItalic r:id="rId11"/>
    </p:embeddedFont>
    <p:embeddedFont>
      <p:font typeface="Montserrat Medium" panose="00000600000000000000" pitchFamily="2" charset="0"/>
      <p:regular r:id="rId12"/>
      <p:italic r:id="rId1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rLc289m98e2nu1rZwxn8RQ==" hashData="jl31I+FZfeL3Da0RWjDsWJ2KAcjcNQYNNNRC5PJm8VIGc75Z01xRsS7AMK0y6Q/BGsMylPB72fPI5Y8B5FFi7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7F23"/>
    <a:srgbClr val="F4DABE"/>
    <a:srgbClr val="E6A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font" Target="fonts/font1.fntdata" Id="rId8" /><Relationship Type="http://schemas.openxmlformats.org/officeDocument/2006/relationships/font" Target="fonts/font6.fntdata" Id="rId13" /><Relationship Type="http://schemas.openxmlformats.org/officeDocument/2006/relationships/slideMaster" Target="slideMasters/slideMaster1.xml" Id="rId3" /><Relationship Type="http://schemas.openxmlformats.org/officeDocument/2006/relationships/slide" Target="slides/slide4.xml" Id="rId7" /><Relationship Type="http://schemas.openxmlformats.org/officeDocument/2006/relationships/font" Target="fonts/font5.fntdata" Id="rId12" /><Relationship Type="http://schemas.openxmlformats.org/officeDocument/2006/relationships/tableStyles" Target="tableStyles.xml" Id="rId17" /><Relationship Type="http://schemas.openxmlformats.org/officeDocument/2006/relationships/customXml" Target="../customXml/item2.xml" Id="rId2" /><Relationship Type="http://schemas.openxmlformats.org/officeDocument/2006/relationships/theme" Target="theme/theme1.xml" Id="rId16" /><Relationship Type="http://schemas.openxmlformats.org/officeDocument/2006/relationships/customXml" Target="../customXml/item1.xml" Id="rId1" /><Relationship Type="http://schemas.openxmlformats.org/officeDocument/2006/relationships/slide" Target="slides/slide3.xml" Id="rId6" /><Relationship Type="http://schemas.openxmlformats.org/officeDocument/2006/relationships/font" Target="fonts/font4.fntdata" Id="rId11" /><Relationship Type="http://schemas.openxmlformats.org/officeDocument/2006/relationships/slide" Target="slides/slide2.xml" Id="rId5" /><Relationship Type="http://schemas.openxmlformats.org/officeDocument/2006/relationships/viewProps" Target="viewProps.xml" Id="rId15" /><Relationship Type="http://schemas.openxmlformats.org/officeDocument/2006/relationships/font" Target="fonts/font3.fntdata" Id="rId10" /><Relationship Type="http://schemas.openxmlformats.org/officeDocument/2006/relationships/slide" Target="slides/slide1.xml" Id="rId4" /><Relationship Type="http://schemas.openxmlformats.org/officeDocument/2006/relationships/font" Target="fonts/font2.fntdata" Id="rId9" /><Relationship Type="http://schemas.openxmlformats.org/officeDocument/2006/relationships/presProps" Target="presProps.xml" Id="rId14" /><Relationship Type="http://schemas.openxmlformats.org/officeDocument/2006/relationships/slide" Target="/ppt/slides/slide5.xml" Id="Rcbf0daca68a64722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49619" y="2829638"/>
            <a:ext cx="6938865" cy="989467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fr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6089" y="4115222"/>
            <a:ext cx="5306009" cy="54075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BE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263EEB5-F2A4-7035-A727-95246C8A40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282" y="5896655"/>
            <a:ext cx="1881127" cy="306388"/>
          </a:xfrm>
        </p:spPr>
        <p:txBody>
          <a:bodyPr>
            <a:normAutofit/>
          </a:bodyPr>
          <a:lstStyle>
            <a:lvl1pPr marL="0" indent="0">
              <a:buNone/>
              <a:defRPr lang="en-GB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Name / </a:t>
            </a:r>
            <a:r>
              <a:rPr lang="fr-FR" sz="140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Surname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AF0752-8DC4-D53E-A2B3-282D181D5A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282" y="6203043"/>
            <a:ext cx="1881127" cy="306388"/>
          </a:xfrm>
        </p:spPr>
        <p:txBody>
          <a:bodyPr>
            <a:normAutofit/>
          </a:bodyPr>
          <a:lstStyle>
            <a:lvl1pPr marL="0" indent="0">
              <a:buNone/>
              <a:defRPr lang="en-GB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Position</a:t>
            </a:r>
            <a:endParaRPr lang="en-GB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DFECD11-E3BC-3E34-A9FF-4E091E1A12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7281" y="6508000"/>
            <a:ext cx="1881127" cy="306388"/>
          </a:xfrm>
        </p:spPr>
        <p:txBody>
          <a:bodyPr>
            <a:normAutofit/>
          </a:bodyPr>
          <a:lstStyle>
            <a:lvl1pPr marL="0" indent="0">
              <a:buNone/>
              <a:defRPr lang="en-GB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Name of </a:t>
            </a:r>
            <a:r>
              <a:rPr lang="fr-FR" sz="140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event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2907023-5A7E-4F81-32CF-E4ABE88A9A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09055" y="6508000"/>
            <a:ext cx="1881127" cy="306388"/>
          </a:xfrm>
        </p:spPr>
        <p:txBody>
          <a:bodyPr>
            <a:normAutofit/>
          </a:bodyPr>
          <a:lstStyle>
            <a:lvl1pPr marL="0" indent="0">
              <a:buNone/>
              <a:defRPr lang="en-GB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dd/mm/</a:t>
            </a:r>
            <a:r>
              <a:rPr lang="fr-FR" sz="140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yyyy</a:t>
            </a:r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64930D8-D260-F80E-AC91-EBA9E9500F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17680" y="5962791"/>
            <a:ext cx="1881127" cy="306388"/>
          </a:xfrm>
        </p:spPr>
        <p:txBody>
          <a:bodyPr>
            <a:normAutofit/>
          </a:bodyPr>
          <a:lstStyle>
            <a:lvl1pPr marL="0" indent="0">
              <a:buNone/>
              <a:defRPr lang="en-GB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sz="140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Ref</a:t>
            </a:r>
            <a:r>
              <a:rPr lang="fr-F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2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7380" y="279918"/>
            <a:ext cx="9226419" cy="1156996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Montserrat Medium" panose="000006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7380" y="1825625"/>
            <a:ext cx="922642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FontTx/>
              <a:buBlip>
                <a:blip r:embed="rId2"/>
              </a:buBlip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1pPr>
            <a:lvl2pPr marL="685800" indent="-228600">
              <a:buFontTx/>
              <a:buBlip>
                <a:blip r:embed="rId2"/>
              </a:buBlip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2pPr>
            <a:lvl3pPr marL="1143000" indent="-228600">
              <a:buFontTx/>
              <a:buBlip>
                <a:blip r:embed="rId2"/>
              </a:buBlip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0F89-446F-4E9D-B4B8-CBA2E9AC3928}" type="datetimeFigureOut">
              <a:rPr lang="fr-BE" smtClean="0"/>
              <a:t>23-04-26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DA2CF-17CF-49D5-AE0E-6922E8FAB3F0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360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0F89-446F-4E9D-B4B8-CBA2E9AC3928}" type="datetimeFigureOut">
              <a:rPr lang="fr-BE" smtClean="0"/>
              <a:t>23-04-26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DA2CF-17CF-49D5-AE0E-6922E8FAB3F0}" type="slidenum">
              <a:rPr lang="fr-BE" smtClean="0"/>
              <a:t>‹#›</a:t>
            </a:fld>
            <a:endParaRPr lang="fr-BE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90F094F-58AF-D475-F85F-1B24BE2EE62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81872" y="2922945"/>
            <a:ext cx="8573279" cy="95859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add section title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64196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478" y="365125"/>
            <a:ext cx="9389706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B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0F89-446F-4E9D-B4B8-CBA2E9AC3928}" type="datetimeFigureOut">
              <a:rPr lang="fr-BE" smtClean="0"/>
              <a:t>23-04-26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DA2CF-17CF-49D5-AE0E-6922E8FAB3F0}" type="slidenum">
              <a:rPr lang="fr-BE" smtClean="0"/>
              <a:t>‹#›</a:t>
            </a:fld>
            <a:endParaRPr lang="fr-BE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959A005-9EC5-B8A9-9813-1309F88BE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7380" y="1825625"/>
            <a:ext cx="4292081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1pPr>
            <a:lvl2pPr marL="685800" indent="-228600">
              <a:buFontTx/>
              <a:buBlip>
                <a:blip r:embed="rId3"/>
              </a:buBlip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2pPr>
            <a:lvl3pPr marL="1143000" indent="-228600">
              <a:buFontTx/>
              <a:buBlip>
                <a:blip r:embed="rId3"/>
              </a:buBlip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3pPr>
            <a:lvl4pPr marL="1600200" indent="-228600">
              <a:buFontTx/>
              <a:buBlip>
                <a:blip r:embed="rId3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4pPr>
            <a:lvl5pPr marL="2057400" indent="-228600">
              <a:buFontTx/>
              <a:buBlip>
                <a:blip r:embed="rId3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61080C7-75C8-A5A5-1797-ADE4FBDCD51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889103" y="1825625"/>
            <a:ext cx="4292081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1pPr>
            <a:lvl2pPr marL="685800" indent="-228600">
              <a:buFontTx/>
              <a:buBlip>
                <a:blip r:embed="rId3"/>
              </a:buBlip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2pPr>
            <a:lvl3pPr marL="1143000" indent="-228600">
              <a:buFontTx/>
              <a:buBlip>
                <a:blip r:embed="rId3"/>
              </a:buBlip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3pPr>
            <a:lvl4pPr marL="1600200" indent="-228600">
              <a:buFontTx/>
              <a:buBlip>
                <a:blip r:embed="rId3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4pPr>
            <a:lvl5pPr marL="2057400" indent="-228600">
              <a:buFontTx/>
              <a:buBlip>
                <a:blip r:embed="rId3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13016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97959" y="1959429"/>
            <a:ext cx="4357428" cy="39016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0F89-446F-4E9D-B4B8-CBA2E9AC3928}" type="datetimeFigureOut">
              <a:rPr lang="fr-BE" smtClean="0"/>
              <a:t>23-04-26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DA2CF-17CF-49D5-AE0E-6922E8FAB3F0}" type="slidenum">
              <a:rPr lang="fr-BE" smtClean="0"/>
              <a:t>‹#›</a:t>
            </a:fld>
            <a:endParaRPr lang="fr-B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80E70DA-2E4F-D71F-D757-AA23B8A1305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127380" y="1825625"/>
            <a:ext cx="4599991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FontTx/>
              <a:buBlip>
                <a:blip r:embed="rId2"/>
              </a:buBlip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1pPr>
            <a:lvl2pPr marL="685800" indent="-228600">
              <a:buFontTx/>
              <a:buBlip>
                <a:blip r:embed="rId2"/>
              </a:buBlip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2pPr>
            <a:lvl3pPr marL="1143000" indent="-228600">
              <a:buFontTx/>
              <a:buBlip>
                <a:blip r:embed="rId2"/>
              </a:buBlip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F7A10DB-00A5-000E-314F-189C94666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437" y="365125"/>
            <a:ext cx="9422363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71101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71396" y="1916728"/>
            <a:ext cx="4357428" cy="39016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0F89-446F-4E9D-B4B8-CBA2E9AC3928}" type="datetimeFigureOut">
              <a:rPr lang="fr-BE" smtClean="0"/>
              <a:t>23-04-26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DA2CF-17CF-49D5-AE0E-6922E8FAB3F0}" type="slidenum">
              <a:rPr lang="fr-BE" smtClean="0"/>
              <a:t>‹#›</a:t>
            </a:fld>
            <a:endParaRPr lang="fr-B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80E70DA-2E4F-D71F-D757-AA23B8A1305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88628" y="1847850"/>
            <a:ext cx="4599991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FontTx/>
              <a:buBlip>
                <a:blip r:embed="rId2"/>
              </a:buBlip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1pPr>
            <a:lvl2pPr marL="685800" indent="-228600">
              <a:buFontTx/>
              <a:buBlip>
                <a:blip r:embed="rId2"/>
              </a:buBlip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2pPr>
            <a:lvl3pPr marL="1143000" indent="-228600">
              <a:buFontTx/>
              <a:buBlip>
                <a:blip r:embed="rId2"/>
              </a:buBlip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F7A10DB-00A5-000E-314F-189C94666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438" y="365125"/>
            <a:ext cx="9657182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00681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6792" y="365125"/>
            <a:ext cx="9498596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486" y="1742006"/>
            <a:ext cx="491522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97093" y="1742006"/>
            <a:ext cx="493943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0F89-446F-4E9D-B4B8-CBA2E9AC3928}" type="datetimeFigureOut">
              <a:rPr lang="fr-BE" smtClean="0"/>
              <a:t>23-04-26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DA2CF-17CF-49D5-AE0E-6922E8FAB3F0}" type="slidenum">
              <a:rPr lang="fr-BE" smtClean="0"/>
              <a:t>‹#›</a:t>
            </a:fld>
            <a:endParaRPr lang="fr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5400EA1-5CF4-FED0-A79F-9AD831EF0EB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761897" y="2565918"/>
            <a:ext cx="4916813" cy="36718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FontTx/>
              <a:buBlip>
                <a:blip r:embed="rId2"/>
              </a:buBlip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1pPr>
            <a:lvl2pPr marL="685800" indent="-228600">
              <a:buFontTx/>
              <a:buBlip>
                <a:blip r:embed="rId2"/>
              </a:buBlip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2pPr>
            <a:lvl3pPr marL="1143000" indent="-228600">
              <a:buFontTx/>
              <a:buBlip>
                <a:blip r:embed="rId2"/>
              </a:buBlip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C24AC01-FF4A-7C56-B72E-F499D0E9992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097017" y="2567505"/>
            <a:ext cx="4937917" cy="367030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FontTx/>
              <a:buBlip>
                <a:blip r:embed="rId2"/>
              </a:buBlip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1pPr>
            <a:lvl2pPr marL="685800" indent="-228600">
              <a:buFontTx/>
              <a:buBlip>
                <a:blip r:embed="rId2"/>
              </a:buBlip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2pPr>
            <a:lvl3pPr marL="1143000" indent="-228600">
              <a:buFontTx/>
              <a:buBlip>
                <a:blip r:embed="rId2"/>
              </a:buBlip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3pPr>
            <a:lvl4pPr marL="1600200" indent="-228600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4pPr>
            <a:lvl5pPr marL="2057400" indent="-228600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76764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0402" y="298071"/>
            <a:ext cx="10051402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r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0F89-446F-4E9D-B4B8-CBA2E9AC3928}" type="datetimeFigureOut">
              <a:rPr lang="fr-BE" smtClean="0"/>
              <a:t>23-04-26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DA2CF-17CF-49D5-AE0E-6922E8FAB3F0}" type="slidenum">
              <a:rPr lang="fr-BE" smtClean="0"/>
              <a:t>‹#›</a:t>
            </a:fld>
            <a:endParaRPr lang="fr-BE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AD83F57-40B2-1D94-2E9D-CEE3874E97C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87239452"/>
              </p:ext>
            </p:extLst>
          </p:nvPr>
        </p:nvGraphicFramePr>
        <p:xfrm>
          <a:off x="2676589" y="2669764"/>
          <a:ext cx="8128000" cy="15943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144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Lorem Ipsum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D07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</a:txBody>
                  <a:tcPr anchor="ctr">
                    <a:solidFill>
                      <a:srgbClr val="D07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</a:txBody>
                  <a:tcPr anchor="ctr">
                    <a:solidFill>
                      <a:srgbClr val="D07F2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</a:txBody>
                  <a:tcPr anchor="ctr">
                    <a:solidFill>
                      <a:srgbClr val="D07F2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44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Lorem Ipsum</a:t>
                      </a:r>
                      <a:endParaRPr lang="fr-B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E6A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/>
                    </a:p>
                  </a:txBody>
                  <a:tcPr anchor="ctr">
                    <a:solidFill>
                      <a:srgbClr val="E6A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/>
                    </a:p>
                  </a:txBody>
                  <a:tcPr anchor="ctr">
                    <a:solidFill>
                      <a:srgbClr val="E6AC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</a:txBody>
                  <a:tcPr anchor="ctr">
                    <a:solidFill>
                      <a:srgbClr val="E6AC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44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Lorem Ipsum</a:t>
                      </a:r>
                      <a:endParaRPr lang="fr-B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4DA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</a:txBody>
                  <a:tcPr anchor="ctr">
                    <a:solidFill>
                      <a:srgbClr val="F4DA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/>
                    </a:p>
                  </a:txBody>
                  <a:tcPr anchor="ctr">
                    <a:solidFill>
                      <a:srgbClr val="F4DA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BE" dirty="0"/>
                    </a:p>
                  </a:txBody>
                  <a:tcPr anchor="ctr">
                    <a:solidFill>
                      <a:srgbClr val="F4DA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298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fr-B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40F89-446F-4E9D-B4B8-CBA2E9AC3928}" type="datetimeFigureOut">
              <a:rPr lang="fr-BE" smtClean="0"/>
              <a:t>23-04-26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DA2CF-17CF-49D5-AE0E-6922E8FAB3F0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3361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282" y="2641795"/>
            <a:ext cx="82677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fr-BE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31AD507-3FAC-890C-4235-C3F4A67F06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282" y="5896655"/>
            <a:ext cx="1881127" cy="306388"/>
          </a:xfrm>
        </p:spPr>
        <p:txBody>
          <a:bodyPr>
            <a:normAutofit/>
          </a:bodyPr>
          <a:lstStyle>
            <a:lvl1pPr marL="0" indent="0">
              <a:buNone/>
              <a:defRPr lang="en-GB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Name / </a:t>
            </a:r>
            <a:r>
              <a:rPr lang="fr-FR" sz="1400" kern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Surname</a:t>
            </a:r>
            <a:endParaRPr lang="en-GB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1B49860-3294-5398-8B1D-B3108C125A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282" y="6203043"/>
            <a:ext cx="1881127" cy="306388"/>
          </a:xfrm>
        </p:spPr>
        <p:txBody>
          <a:bodyPr>
            <a:normAutofit/>
          </a:bodyPr>
          <a:lstStyle>
            <a:lvl1pPr marL="0" indent="0">
              <a:buNone/>
              <a:defRPr lang="en-GB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Twitter @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C8D87D-4C40-85BB-DBA9-18EBDE6B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7281" y="6508000"/>
            <a:ext cx="1881127" cy="306388"/>
          </a:xfrm>
        </p:spPr>
        <p:txBody>
          <a:bodyPr>
            <a:normAutofit/>
          </a:bodyPr>
          <a:lstStyle>
            <a:lvl1pPr marL="0" indent="0">
              <a:buNone/>
              <a:defRPr lang="en-GB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Email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256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86100" y="365125"/>
            <a:ext cx="8267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Faceți clic pentru a edita stilul titlului principal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3250" y="1825625"/>
            <a:ext cx="82105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Faceți clic pentru a edita stilurile de text principale</a:t>
            </a:r>
          </a:p>
          <a:p>
            <a:pPr lvl="1"/>
            <a:r>
              <a:rPr lang="en-US"/>
              <a:t>Nivelul doi</a:t>
            </a:r>
          </a:p>
          <a:p>
            <a:pPr lvl="2"/>
            <a:r>
              <a:rPr lang="en-US"/>
              <a:t>Nivelul al treilea</a:t>
            </a:r>
          </a:p>
          <a:p>
            <a:pPr lvl="3"/>
            <a:r>
              <a:rPr lang="en-US"/>
              <a:t>Nivelul patru</a:t>
            </a:r>
          </a:p>
          <a:p>
            <a:pPr lvl="4"/>
            <a:r>
              <a:rPr lang="en-US"/>
              <a:t>Nivelul al cincilea</a:t>
            </a:r>
            <a:endParaRPr lang="fr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40F89-446F-4E9D-B4B8-CBA2E9AC3928}" type="datetimeFigureOut">
              <a:rPr lang="fr-BE" smtClean="0"/>
              <a:t>23-04-26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DA2CF-17CF-49D5-AE0E-6922E8FAB3F0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424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7" r:id="rId5"/>
    <p:sldLayoutId id="2147483661" r:id="rId6"/>
    <p:sldLayoutId id="2147483653" r:id="rId7"/>
    <p:sldLayoutId id="2147483658" r:id="rId8"/>
    <p:sldLayoutId id="2147483654" r:id="rId9"/>
    <p:sldLayoutId id="214748366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752a8d97f3dc4979" /><Relationship Type="http://schemas.openxmlformats.org/officeDocument/2006/relationships/hyperlink" Target="https://www.deepl.com/pro?cta=edit-document" TargetMode="External" Id="Rfe4a0cc83c644a5c" /><Relationship Type="http://schemas.openxmlformats.org/officeDocument/2006/relationships/image" Target="/ppt/media/image2.png" Id="R8a778a73b9ec4361" 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D1DD5-A384-40EE-DADA-E40CDF485A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1AE6E-5D3E-9D11-5F6F-4564E0AFD9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D6C0C-3F3E-4674-E3C8-6CE101D3C1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4FB9BA-C475-74F1-A0AE-354361140B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0D52A1-DE3A-A98B-66C3-4229FB17BD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01FEDD-1810-0807-5132-E2322B0F89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4315665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6E46CB-E593-2B5A-AB69-442793498FD2}"/>
              </a:ext>
            </a:extLst>
          </p:cNvPr>
          <p:cNvSpPr/>
          <p:nvPr/>
        </p:nvSpPr>
        <p:spPr>
          <a:xfrm>
            <a:off x="0" y="3536302"/>
            <a:ext cx="2836506" cy="33216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A776F8-732A-DF72-25D7-06B08509F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CBAM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ED8A4-7F6A-CC99-C324-4A15815B3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44" y="1844286"/>
            <a:ext cx="4181670" cy="4351338"/>
          </a:xfrm>
        </p:spPr>
        <p:txBody>
          <a:bodyPr>
            <a:normAutofit/>
          </a:bodyPr>
          <a:lstStyle/>
          <a:p>
            <a:r>
              <a:rPr lang="en-GB" sz="1600" dirty="0"/>
              <a:t>CBAM aplicat îngrășămintelor generează o creștere suplimentară a costurilor pe care fermierii pur și simplu nu și-o pot permite. 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1600" dirty="0"/>
              <a:t>Suma </a:t>
            </a:r>
            <a:r>
              <a:rPr lang="en-GB" sz="1600" b="1" dirty="0"/>
              <a:t>totală </a:t>
            </a:r>
            <a:r>
              <a:rPr lang="en-GB" sz="1600" dirty="0"/>
              <a:t>a </a:t>
            </a:r>
            <a:r>
              <a:rPr lang="en-GB" sz="1600" b="1" dirty="0"/>
              <a:t>taxei plătite pentru îngrășămintele importate </a:t>
            </a:r>
            <a:r>
              <a:rPr lang="en-GB" sz="1600" dirty="0"/>
              <a:t>este deja enormă în sine. 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1600" dirty="0"/>
              <a:t>Iată suma anuală </a:t>
            </a:r>
            <a:r>
              <a:rPr lang="en-GB" sz="1600" b="1" dirty="0"/>
              <a:t>calculată pe baza importurilor de îngrășăminte din 2025 </a:t>
            </a:r>
            <a:r>
              <a:rPr lang="en-GB" sz="1600" dirty="0"/>
              <a:t>și a prețului estimat al CO2 pentru acel an:</a:t>
            </a:r>
          </a:p>
          <a:p>
            <a:endParaRPr lang="en-GB" sz="2000" dirty="0"/>
          </a:p>
          <a:p>
            <a:r>
              <a:rPr lang="en-GB" sz="1600" b="1" dirty="0">
                <a:solidFill>
                  <a:srgbClr val="C00000"/>
                </a:solidFill>
              </a:rPr>
              <a:t>Suma pentru primii 7 ani este </a:t>
            </a:r>
            <a:r>
              <a:rPr lang="en-GB" sz="1600" dirty="0"/>
              <a:t>de </a:t>
            </a:r>
            <a:r>
              <a:rPr lang="en-GB" sz="1600" b="1" dirty="0">
                <a:solidFill>
                  <a:srgbClr val="C00000"/>
                </a:solidFill>
              </a:rPr>
              <a:t>aproape 12 miliarde de euro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900FEC-1A00-C917-8B1C-1B5F4CA9F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350611"/>
              </p:ext>
            </p:extLst>
          </p:nvPr>
        </p:nvGraphicFramePr>
        <p:xfrm>
          <a:off x="4714290" y="1933352"/>
          <a:ext cx="7165909" cy="443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955">
                  <a:extLst>
                    <a:ext uri="{9D8B030D-6E8A-4147-A177-3AD203B41FA5}">
                      <a16:colId xmlns:a16="http://schemas.microsoft.com/office/drawing/2014/main" val="919453910"/>
                    </a:ext>
                  </a:extLst>
                </a:gridCol>
                <a:gridCol w="1562102">
                  <a:extLst>
                    <a:ext uri="{9D8B030D-6E8A-4147-A177-3AD203B41FA5}">
                      <a16:colId xmlns:a16="http://schemas.microsoft.com/office/drawing/2014/main" val="2931245109"/>
                    </a:ext>
                  </a:extLst>
                </a:gridCol>
                <a:gridCol w="2153426">
                  <a:extLst>
                    <a:ext uri="{9D8B030D-6E8A-4147-A177-3AD203B41FA5}">
                      <a16:colId xmlns:a16="http://schemas.microsoft.com/office/drawing/2014/main" val="3692358851"/>
                    </a:ext>
                  </a:extLst>
                </a:gridCol>
                <a:gridCol w="2153426">
                  <a:extLst>
                    <a:ext uri="{9D8B030D-6E8A-4147-A177-3AD203B41FA5}">
                      <a16:colId xmlns:a16="http://schemas.microsoft.com/office/drawing/2014/main" val="2682766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An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Totalul taxei CBAM de plătit pe baza importurilor din 2025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Prețul mediu al CO2 prevăzut pentru acel an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Factorul CBAM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79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2026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826 120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531 €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75,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97,5%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10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2027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1 099 931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705 €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95,0%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58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2028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1 268 647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508 €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90,0%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49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2029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1 553 437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232 €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77,5%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26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2030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2 050 541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926 €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51,5%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85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2031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2 357 144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553 €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138 €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39,0%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08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2032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2 666 276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795 €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145 €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26,5%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93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2033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3 013 407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526 €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14,0%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44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2034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3 385 554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433 €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0,0%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29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Total pentru primii 7 ani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11 818 153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814 €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56490"/>
                  </a:ext>
                </a:extLst>
              </a:tr>
            </a:tbl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8EB62344-6B00-B26D-678D-96E5EDB01B3A}"/>
              </a:ext>
            </a:extLst>
          </p:cNvPr>
          <p:cNvSpPr/>
          <p:nvPr/>
        </p:nvSpPr>
        <p:spPr>
          <a:xfrm>
            <a:off x="3897867" y="4665306"/>
            <a:ext cx="690465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701244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50BF9-0FB5-62DD-1A16-FACC8B44C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56467C-9050-2858-DA79-D305405B42C4}"/>
              </a:ext>
            </a:extLst>
          </p:cNvPr>
          <p:cNvSpPr/>
          <p:nvPr/>
        </p:nvSpPr>
        <p:spPr>
          <a:xfrm>
            <a:off x="0" y="3536302"/>
            <a:ext cx="2836506" cy="33216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E02169-75F5-FE03-822B-60BF7CEC8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CBAM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6F91C-A989-19F3-73D7-4E1A5DC1E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11" y="1685666"/>
            <a:ext cx="5778254" cy="4351338"/>
          </a:xfrm>
        </p:spPr>
        <p:txBody>
          <a:bodyPr>
            <a:normAutofit fontScale="92500" lnSpcReduction="10000"/>
          </a:bodyPr>
          <a:lstStyle/>
          <a:p>
            <a:r>
              <a:rPr lang="en-GB" sz="1600" dirty="0"/>
              <a:t>Cu toate acestea, acest </a:t>
            </a:r>
            <a:r>
              <a:rPr lang="en-GB" sz="1600" b="1" dirty="0"/>
              <a:t>cost nu se limitează doar la taxa </a:t>
            </a:r>
            <a:r>
              <a:rPr lang="en-GB" sz="1600" dirty="0"/>
              <a:t>plătită pentru îngrășămintele importate. El se extinde la faptul că, odată cu importurile, </a:t>
            </a:r>
            <a:r>
              <a:rPr lang="en-GB" sz="1600" b="1" dirty="0"/>
              <a:t>prețurile îngrășămintelor azotate produse în UE se aliniază </a:t>
            </a:r>
            <a:r>
              <a:rPr lang="en-GB" sz="1600" dirty="0"/>
              <a:t>indirect, </a:t>
            </a:r>
            <a:r>
              <a:rPr lang="en-GB" sz="1600" dirty="0"/>
              <a:t>integrând taxa.</a:t>
            </a:r>
          </a:p>
          <a:p>
            <a:r>
              <a:rPr lang="en-GB" sz="1600" dirty="0"/>
              <a:t>Într-adevăr, conform datelor Observatorului UE pentru îngrășăminte, </a:t>
            </a:r>
            <a:r>
              <a:rPr lang="en-GB" sz="1600" b="1" dirty="0"/>
              <a:t>creșterea medie </a:t>
            </a:r>
            <a:r>
              <a:rPr lang="en-GB" sz="1600" dirty="0"/>
              <a:t>a</a:t>
            </a:r>
            <a:r>
              <a:rPr lang="en-GB" sz="1600" b="1" dirty="0"/>
              <a:t> prețurilor </a:t>
            </a:r>
            <a:r>
              <a:rPr lang="en-GB" sz="1600" dirty="0"/>
              <a:t>îngrășămintelor azotate</a:t>
            </a:r>
            <a:r>
              <a:rPr lang="en-GB" sz="1600" b="1" dirty="0"/>
              <a:t>, inclusiv a celor din UE, </a:t>
            </a:r>
            <a:r>
              <a:rPr lang="en-GB" sz="1600" dirty="0"/>
              <a:t>între octombrie și februarie, perioadă în care s-a înregistrat creșterea datorată implementării CBAM, este de</a:t>
            </a:r>
            <a:r>
              <a:rPr lang="en-GB" sz="1600" b="1" dirty="0"/>
              <a:t> 13,6%. </a:t>
            </a:r>
            <a:r>
              <a:rPr lang="en-GB" sz="1600" dirty="0"/>
              <a:t>Această creștere medie </a:t>
            </a:r>
            <a:r>
              <a:rPr lang="en-GB" sz="1600" b="1" dirty="0"/>
              <a:t>se apropie de taxa medie </a:t>
            </a:r>
            <a:r>
              <a:rPr lang="en-GB" sz="1600" dirty="0"/>
              <a:t>care trebuie plătită pentru îngrășămintele azotate importate, care este </a:t>
            </a:r>
            <a:r>
              <a:rPr lang="en-GB" sz="1600" b="1" dirty="0"/>
              <a:t>de 14,8%. </a:t>
            </a:r>
            <a:r>
              <a:rPr lang="en-GB" sz="1600" dirty="0"/>
              <a:t>De exemplu:</a:t>
            </a:r>
          </a:p>
          <a:p>
            <a:r>
              <a:rPr lang="en-GB" sz="1600" dirty="0"/>
              <a:t>Având în vedere acest lucru și faptul că îngrășămintele azotate importate reprezintă doar 30 % din consumul UE, </a:t>
            </a:r>
            <a:r>
              <a:rPr lang="en-GB" sz="1600" b="1" dirty="0"/>
              <a:t>dacă extindem costul taxei la îngrășămintele din UE, </a:t>
            </a:r>
            <a:r>
              <a:rPr lang="en-GB" sz="1600" dirty="0"/>
              <a:t>costul total </a:t>
            </a:r>
            <a:r>
              <a:rPr lang="en-GB" sz="1600" b="1" dirty="0"/>
              <a:t>pentru 2026 este de 2,7 miliarde de euro.</a:t>
            </a:r>
          </a:p>
          <a:p>
            <a:r>
              <a:rPr lang="en-GB" sz="1600" dirty="0"/>
              <a:t>Dacă calculăm </a:t>
            </a:r>
            <a:r>
              <a:rPr lang="en-GB" sz="1600" b="1" dirty="0">
                <a:solidFill>
                  <a:srgbClr val="C00000"/>
                </a:solidFill>
              </a:rPr>
              <a:t>totalul pentru primii 7 ani, </a:t>
            </a:r>
            <a:r>
              <a:rPr lang="en-GB" sz="1600" dirty="0"/>
              <a:t>trecem de la costuri de 12 miliarde de euro la peste</a:t>
            </a:r>
            <a:r>
              <a:rPr lang="en-GB" sz="1600" b="1" dirty="0">
                <a:solidFill>
                  <a:srgbClr val="C00000"/>
                </a:solidFill>
              </a:rPr>
              <a:t> 39 de miliarde de euro</a:t>
            </a:r>
          </a:p>
          <a:p>
            <a:endParaRPr lang="en-GB" sz="2000" dirty="0"/>
          </a:p>
          <a:p>
            <a:endParaRPr lang="en-GB" sz="2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D6D5AB7-DC15-DF30-C831-6F813854E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714523"/>
              </p:ext>
            </p:extLst>
          </p:nvPr>
        </p:nvGraphicFramePr>
        <p:xfrm>
          <a:off x="6227137" y="1685666"/>
          <a:ext cx="5038530" cy="3137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843">
                  <a:extLst>
                    <a:ext uri="{9D8B030D-6E8A-4147-A177-3AD203B41FA5}">
                      <a16:colId xmlns:a16="http://schemas.microsoft.com/office/drawing/2014/main" val="2352522218"/>
                    </a:ext>
                  </a:extLst>
                </a:gridCol>
                <a:gridCol w="3933687">
                  <a:extLst>
                    <a:ext uri="{9D8B030D-6E8A-4147-A177-3AD203B41FA5}">
                      <a16:colId xmlns:a16="http://schemas.microsoft.com/office/drawing/2014/main" val="1867723934"/>
                    </a:ext>
                  </a:extLst>
                </a:gridCol>
              </a:tblGrid>
              <a:tr h="204380">
                <a:tc>
                  <a:txBody>
                    <a:bodyPr/>
                    <a:lstStyle/>
                    <a:p>
                      <a:r>
                        <a:rPr lang="en-US" sz="1200" dirty="0"/>
                        <a:t>Produs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Taxa medie CBAM pentru 2026 exprimată atât în euro, cât și în % din prețul din octombrie 2025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06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Uree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43,</a:t>
                      </a: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7 € </a:t>
                      </a:r>
                      <a:r>
                        <a:rPr lang="en-US" sz="1200" dirty="0"/>
                        <a:t>/ 9,3%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63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UAN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73 € </a:t>
                      </a:r>
                      <a:r>
                        <a:rPr lang="en-US" sz="1200" dirty="0"/>
                        <a:t>/ 22,7 %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500094"/>
                  </a:ext>
                </a:extLst>
              </a:tr>
              <a:tr h="466634">
                <a:tc>
                  <a:txBody>
                    <a:bodyPr/>
                    <a:lstStyle/>
                    <a:p>
                      <a:r>
                        <a:rPr lang="en-US" sz="1200" dirty="0"/>
                        <a:t>NA 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141 € </a:t>
                      </a:r>
                      <a:r>
                        <a:rPr lang="en-US" sz="1200" dirty="0"/>
                        <a:t>/ 32%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99991"/>
                  </a:ext>
                </a:extLst>
              </a:tr>
              <a:tr h="466634">
                <a:tc>
                  <a:txBody>
                    <a:bodyPr/>
                    <a:lstStyle/>
                    <a:p>
                      <a:r>
                        <a:rPr lang="en-US" sz="1200" dirty="0"/>
                        <a:t>DAP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17 € </a:t>
                      </a:r>
                      <a:r>
                        <a:rPr lang="en-US" sz="1200" dirty="0"/>
                        <a:t>/ 16,4 %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41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Media ponderată pentru toți </a:t>
                      </a:r>
                      <a:r>
                        <a:rPr lang="en-US" sz="1200" dirty="0" err="1"/>
                        <a:t>îngrășămintele</a:t>
                      </a:r>
                      <a:r>
                        <a:rPr lang="en-US" sz="1200" dirty="0"/>
                        <a:t> azotate </a:t>
                      </a:r>
                      <a:r>
                        <a:rPr lang="en-US" sz="1200" dirty="0"/>
                        <a:t>importate</a:t>
                      </a:r>
                      <a:endParaRPr lang="en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B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54 € </a:t>
                      </a:r>
                      <a:r>
                        <a:rPr lang="en-US" sz="1200" dirty="0"/>
                        <a:t>/ 14,8 %</a:t>
                      </a:r>
                      <a:endParaRPr lang="en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906921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7804F36-5DC6-92D3-CFF6-64EDA07C9F10}"/>
              </a:ext>
            </a:extLst>
          </p:cNvPr>
          <p:cNvCxnSpPr/>
          <p:nvPr/>
        </p:nvCxnSpPr>
        <p:spPr>
          <a:xfrm>
            <a:off x="5122506" y="3965510"/>
            <a:ext cx="973494" cy="27058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472204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49CC5-0F0E-3F75-1D09-87E741D69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Vă </a:t>
            </a:r>
            <a:r>
              <a:rPr lang="fr-FR" dirty="0" err="1"/>
              <a:t>mul</a:t>
            </a:r>
            <a:r>
              <a:rPr lang="fr-FR" dirty="0" err="1"/>
              <a:t>țumesc </a:t>
            </a:r>
            <a:r>
              <a:rPr lang="fr-FR" dirty="0"/>
              <a:t>pentru </a:t>
            </a:r>
            <a:r>
              <a:rPr lang="fr-FR" dirty="0"/>
              <a:t>atenție!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8293A-9064-C6F5-A995-B42D6CA353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C344E-C1AE-E65C-7979-8BB6923343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08AC4-4AB8-CAC1-E6BF-9C0A862B2A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59363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3296CD-A63C-4D4F-AAD6-347B6E792551}"/>
              </a:ext>
            </a:extLst>
          </p:cNvPr>
          <p:cNvSpPr txBox="1"/>
          <p:nvPr/>
        </p:nvSpPr>
        <p:spPr>
          <a:xfrm>
            <a:off x="289301" y="2779889"/>
            <a:ext cx="6222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noProof="1">
                <a:solidFill>
                  <a:srgbClr val="0F2B46"/>
                </a:solidFill>
                <a:latin typeface="Helvetica" pitchFamily="2" charset="0"/>
              </a:rPr>
              <a:t>Subscribe to DeepL Pro to edit this document.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DA699B-AA79-2E42-83E3-ACBDD53F87D8}"/>
              </a:ext>
            </a:extLst>
          </p:cNvPr>
          <p:cNvSpPr txBox="1"/>
          <p:nvPr/>
        </p:nvSpPr>
        <p:spPr>
          <a:xfrm>
            <a:off x="289301" y="3241554"/>
            <a:ext cx="4887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noProof="1">
                <a:solidFill>
                  <a:srgbClr val="0F2B46"/>
                </a:solidFill>
                <a:latin typeface="Helvetica" pitchFamily="2" charset="0"/>
              </a:rPr>
              <a:t>Visit </a:t>
            </a:r>
            <a:r>
              <a:rPr lang="de-DE" noProof="1">
                <a:solidFill>
                  <a:srgbClr val="006494"/>
                </a:solidFill>
                <a:latin typeface="Helvetica" pitchFamily="2" charset="0"/>
                <a:hlinkClick r:id="Rfe4a0cc83c644a5c"/>
              </a:rPr>
              <a:t>www.DeepL.com/pro</a:t>
            </a:r>
            <a:r>
              <a:rPr lang="de-DE" noProof="1">
                <a:solidFill>
                  <a:srgbClr val="0F2B46"/>
                </a:solidFill>
                <a:latin typeface="Helvetica" pitchFamily="2" charset="0"/>
              </a:rPr>
              <a:t> for more information.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465485-E747-EF46-84F2-5C5CB0F90C9B}"/>
              </a:ext>
            </a:extLst>
          </p:cNvPr>
          <p:cNvPicPr>
            <a:picLocks noChangeAspect="1"/>
          </p:cNvPicPr>
          <p:nvPr/>
        </p:nvPicPr>
        <p:blipFill>
          <a:blip r:embed="R8a778a73b9ec4361"/>
          <a:stretch>
            <a:fillRect/>
          </a:stretch>
        </p:blipFill>
        <p:spPr>
          <a:xfrm>
            <a:off x="400512" y="1215557"/>
            <a:ext cx="26162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64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B1F77AD-F23C-420A-9600-CDEE11734C2E}" vid="{04DAE39D-C8B9-497D-A9A0-EB57EFDE767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F1E44D11FB5541B54532D5B8D19464" ma:contentTypeVersion="2" ma:contentTypeDescription="Create a new document." ma:contentTypeScope="" ma:versionID="50d4a66b8b94e36407c462127ae6da62">
  <xsd:schema xmlns:xsd="http://www.w3.org/2001/XMLSchema" xmlns:xs="http://www.w3.org/2001/XMLSchema" xmlns:p="http://schemas.microsoft.com/office/2006/metadata/properties" xmlns:ns2="b073dc0b-c155-4f91-94b4-670be88b0342" targetNamespace="http://schemas.microsoft.com/office/2006/metadata/properties" ma:root="true" ma:fieldsID="29cc48c7619f3b9827d311dbdd050992" ns2:_="">
    <xsd:import namespace="b073dc0b-c155-4f91-94b4-670be88b03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73dc0b-c155-4f91-94b4-670be88b03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EA7C14-0D4F-4BA7-99AA-9E222739C5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0F5773-1ED3-4807-AC29-C32570E554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73dc0b-c155-4f91-94b4-670be88b03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Copa-Cogeca PowerPoint Template EN v2</Template>
  <TotalTime>980</TotalTime>
  <Words>426</Words>
  <Application>Microsoft Office PowerPoint</Application>
  <PresentationFormat>Widescreen</PresentationFormat>
  <Paragraphs>68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Montserrat</vt:lpstr>
      <vt:lpstr>Arial</vt:lpstr>
      <vt:lpstr>Montserrat Medium</vt:lpstr>
      <vt:lpstr>Office Theme</vt:lpstr>
      <vt:lpstr>PowerPoint Presentation</vt:lpstr>
      <vt:lpstr>CBAM</vt:lpstr>
      <vt:lpstr>CBAM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PowerPoint Presentation</dc:title>
  <dc:creator>Copa-Cogeca</dc:creator>
  <lastModifiedBy>user</lastModifiedBy>
  <revision>9</revision>
  <dcterms:created xsi:type="dcterms:W3CDTF">2026-04-09T16:29:46.0000000Z</dcterms:created>
  <dcterms:modified xsi:type="dcterms:W3CDTF">2026-04-23T13:33:01.0000000Z</dcterms:modified>
  <keywords>, docId:060727229651827981D573BC0290C3C5</keywords>
</coreProperties>
</file>